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311" r:id="rId4"/>
    <p:sldId id="312" r:id="rId5"/>
    <p:sldId id="301" r:id="rId6"/>
    <p:sldId id="302" r:id="rId7"/>
    <p:sldId id="303" r:id="rId8"/>
    <p:sldId id="313" r:id="rId9"/>
    <p:sldId id="304" r:id="rId10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entury Gothic" panose="020B050202020202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DATE &amp; TIME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923330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CURRENT_DATE function returns the current date.</a:t>
            </a:r>
          </a:p>
          <a:p>
            <a:pPr algn="ctr"/>
            <a:r>
              <a:rPr lang="en-US" dirty="0"/>
              <a:t>CURRENT_TIME function returns the current time with the time zone.</a:t>
            </a:r>
          </a:p>
          <a:p>
            <a:pPr algn="ctr"/>
            <a:r>
              <a:rPr lang="en-US" dirty="0"/>
              <a:t>CURRENT_TIMESTAMP function returns the current date and time with the time zone.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895725" y="2592619"/>
            <a:ext cx="7552038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CURRENT_DATE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CURRENT_TIME ( [ precision ] )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CURRENT_TIMESTAMP ( [ precision ] )</a:t>
            </a:r>
          </a:p>
          <a:p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The CURRENT_DATE function will return the current date as a 'YYYY-MM-DD' format.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CURRENT_TIME function will return the current time of day as a </a:t>
            </a:r>
            <a:r>
              <a:rPr lang="en-US" dirty="0" smtClean="0">
                <a:latin typeface="+mj-lt"/>
              </a:rPr>
              <a:t>'HH:MM:SS.GMT+TZ</a:t>
            </a:r>
            <a:r>
              <a:rPr lang="en-US" dirty="0">
                <a:latin typeface="+mj-lt"/>
              </a:rPr>
              <a:t>' format.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The CURRENT_TIMESTAMP function will return the current date as a 'YYYY-MM-DD </a:t>
            </a:r>
            <a:r>
              <a:rPr lang="en-US" dirty="0" smtClean="0">
                <a:latin typeface="+mj-lt"/>
              </a:rPr>
              <a:t>HH:MM:SS.GMT+TZ</a:t>
            </a:r>
            <a:r>
              <a:rPr lang="en-US" dirty="0">
                <a:latin typeface="+mj-lt"/>
              </a:rPr>
              <a:t>' format.</a:t>
            </a:r>
          </a:p>
        </p:txBody>
      </p:sp>
    </p:spTree>
    <p:extLst>
      <p:ext uri="{BB962C8B-B14F-4D97-AF65-F5344CB8AC3E}">
        <p14:creationId xmlns:p14="http://schemas.microsoft.com/office/powerpoint/2010/main" val="265230132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DATE &amp; TIME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923330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CURRENT_DATE function returns the current date.</a:t>
            </a:r>
          </a:p>
          <a:p>
            <a:pPr algn="ctr"/>
            <a:r>
              <a:rPr lang="en-US" dirty="0"/>
              <a:t>CURRENT_TIME function returns the current time with the time zone.</a:t>
            </a:r>
          </a:p>
          <a:p>
            <a:pPr algn="ctr"/>
            <a:r>
              <a:rPr lang="en-US" dirty="0"/>
              <a:t>CURRENT_TIMESTAMP function returns the current date and time with the time zone.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038600" y="3131228"/>
            <a:ext cx="75520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CURRENT_DATE;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CURRENT_TIME;</a:t>
            </a:r>
          </a:p>
          <a:p>
            <a:r>
              <a:rPr lang="en-US" dirty="0">
                <a:latin typeface="+mj-lt"/>
              </a:rPr>
              <a:t>SELECT CURRENT_TIME(1);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CURRENT_TIMESTAMP;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1313445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AGE function returns the number of years, months, and days between two dates.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895725" y="3577504"/>
            <a:ext cx="755203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age( [date1,] date2 )</a:t>
            </a:r>
          </a:p>
          <a:p>
            <a:endParaRPr lang="en-US" sz="1600" dirty="0">
              <a:latin typeface="+mj-lt"/>
            </a:endParaRPr>
          </a:p>
          <a:p>
            <a:r>
              <a:rPr lang="en-US" sz="1600" dirty="0">
                <a:latin typeface="+mj-lt"/>
              </a:rPr>
              <a:t>If date1 is NOT provided, current date will be used</a:t>
            </a:r>
          </a:p>
        </p:txBody>
      </p:sp>
    </p:spTree>
    <p:extLst>
      <p:ext uri="{BB962C8B-B14F-4D97-AF65-F5344CB8AC3E}">
        <p14:creationId xmlns:p14="http://schemas.microsoft.com/office/powerpoint/2010/main" val="19479214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AGE function returns the number of years, months, and days between two dates.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038600" y="3131228"/>
            <a:ext cx="75520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age</a:t>
            </a:r>
            <a:r>
              <a:rPr lang="en-US" dirty="0" smtClean="0">
                <a:latin typeface="+mj-lt"/>
              </a:rPr>
              <a:t>('2014-04-25</a:t>
            </a:r>
            <a:r>
              <a:rPr lang="en-US" dirty="0">
                <a:latin typeface="+mj-lt"/>
              </a:rPr>
              <a:t>', </a:t>
            </a:r>
            <a:r>
              <a:rPr lang="en-US" dirty="0" smtClean="0">
                <a:latin typeface="+mj-lt"/>
              </a:rPr>
              <a:t>'2014-01-01</a:t>
            </a:r>
            <a:r>
              <a:rPr lang="en-US" dirty="0">
                <a:latin typeface="+mj-lt"/>
              </a:rPr>
              <a:t>’);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order_line</a:t>
            </a:r>
            <a:r>
              <a:rPr lang="en-US" dirty="0">
                <a:latin typeface="+mj-lt"/>
              </a:rPr>
              <a:t>, </a:t>
            </a:r>
            <a:r>
              <a:rPr lang="en-US" dirty="0" err="1">
                <a:latin typeface="+mj-lt"/>
              </a:rPr>
              <a:t>order_date</a:t>
            </a:r>
            <a:r>
              <a:rPr lang="en-US" dirty="0">
                <a:latin typeface="+mj-lt"/>
              </a:rPr>
              <a:t>, </a:t>
            </a:r>
            <a:r>
              <a:rPr lang="en-US" dirty="0" err="1">
                <a:latin typeface="+mj-lt"/>
              </a:rPr>
              <a:t>ship_date</a:t>
            </a:r>
            <a:r>
              <a:rPr lang="en-US" dirty="0">
                <a:latin typeface="+mj-lt"/>
              </a:rPr>
              <a:t>, </a:t>
            </a:r>
          </a:p>
          <a:p>
            <a:r>
              <a:rPr lang="en-US" dirty="0">
                <a:latin typeface="+mj-lt"/>
              </a:rPr>
              <a:t>	age(</a:t>
            </a:r>
            <a:r>
              <a:rPr lang="en-US" dirty="0" err="1">
                <a:latin typeface="+mj-lt"/>
              </a:rPr>
              <a:t>ship_date</a:t>
            </a:r>
            <a:r>
              <a:rPr lang="en-US" dirty="0">
                <a:latin typeface="+mj-lt"/>
              </a:rPr>
              <a:t>, </a:t>
            </a:r>
            <a:r>
              <a:rPr lang="en-US" dirty="0" err="1">
                <a:latin typeface="+mj-lt"/>
              </a:rPr>
              <a:t>order_date</a:t>
            </a:r>
            <a:r>
              <a:rPr lang="en-US" dirty="0">
                <a:latin typeface="+mj-lt"/>
              </a:rPr>
              <a:t>) as </a:t>
            </a:r>
            <a:r>
              <a:rPr lang="en-US" dirty="0" err="1">
                <a:latin typeface="+mj-lt"/>
              </a:rPr>
              <a:t>time_taken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FROM sales</a:t>
            </a:r>
          </a:p>
          <a:p>
            <a:r>
              <a:rPr lang="en-US" dirty="0">
                <a:latin typeface="+mj-lt"/>
              </a:rPr>
              <a:t>ORDER BY </a:t>
            </a:r>
            <a:r>
              <a:rPr lang="en-US" dirty="0" err="1">
                <a:latin typeface="+mj-lt"/>
              </a:rPr>
              <a:t>time_taken</a:t>
            </a:r>
            <a:r>
              <a:rPr lang="en-US" dirty="0">
                <a:latin typeface="+mj-lt"/>
              </a:rPr>
              <a:t> DESC;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913577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EXTRACT function extracts parts from a date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848100" y="3823725"/>
            <a:ext cx="75520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EXTRACT ( ‘unit’ from ‘date’ )</a:t>
            </a:r>
          </a:p>
        </p:txBody>
      </p:sp>
    </p:spTree>
    <p:extLst>
      <p:ext uri="{BB962C8B-B14F-4D97-AF65-F5344CB8AC3E}">
        <p14:creationId xmlns:p14="http://schemas.microsoft.com/office/powerpoint/2010/main" val="219672453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EXTRACT function extracts parts from a date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Units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664D1CE-BD45-49F1-B42C-C940AC5358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5617869"/>
              </p:ext>
            </p:extLst>
          </p:nvPr>
        </p:nvGraphicFramePr>
        <p:xfrm>
          <a:off x="3994353" y="1958299"/>
          <a:ext cx="7776673" cy="419493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07006">
                  <a:extLst>
                    <a:ext uri="{9D8B030D-6E8A-4147-A177-3AD203B41FA5}">
                      <a16:colId xmlns:a16="http://schemas.microsoft.com/office/drawing/2014/main" val="3573464257"/>
                    </a:ext>
                  </a:extLst>
                </a:gridCol>
                <a:gridCol w="6369667">
                  <a:extLst>
                    <a:ext uri="{9D8B030D-6E8A-4147-A177-3AD203B41FA5}">
                      <a16:colId xmlns:a16="http://schemas.microsoft.com/office/drawing/2014/main" val="3444362028"/>
                    </a:ext>
                  </a:extLst>
                </a:gridCol>
              </a:tblGrid>
              <a:tr h="339620"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Unit</a:t>
                      </a:r>
                      <a:endParaRPr lang="en-US" sz="1800" b="1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35961" marR="35961" marT="17981" marB="17981" anchor="ctr"/>
                </a:tc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Explanation</a:t>
                      </a:r>
                      <a:endParaRPr lang="en-US" sz="1800" b="1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35961" marR="35961" marT="17981" marB="17981" anchor="ctr"/>
                </a:tc>
                <a:extLst>
                  <a:ext uri="{0D108BD9-81ED-4DB2-BD59-A6C34878D82A}">
                    <a16:rowId xmlns:a16="http://schemas.microsoft.com/office/drawing/2014/main" val="2242879148"/>
                  </a:ext>
                </a:extLst>
              </a:tr>
              <a:tr h="339620"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day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35961" marR="35961" marT="17981" marB="17981" anchor="ctr"/>
                </a:tc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Day of the month (1 to 31)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35961" marR="35961" marT="17981" marB="17981" anchor="ctr"/>
                </a:tc>
                <a:extLst>
                  <a:ext uri="{0D108BD9-81ED-4DB2-BD59-A6C34878D82A}">
                    <a16:rowId xmlns:a16="http://schemas.microsoft.com/office/drawing/2014/main" val="2360703377"/>
                  </a:ext>
                </a:extLst>
              </a:tr>
              <a:tr h="339620"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decade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35961" marR="35961" marT="17981" marB="17981" anchor="ctr"/>
                </a:tc>
                <a:tc>
                  <a:txBody>
                    <a:bodyPr/>
                    <a:lstStyle/>
                    <a:p>
                      <a:r>
                        <a:rPr lang="en-US" sz="1800" kern="1200"/>
                        <a:t>Year divided by 10</a:t>
                      </a:r>
                      <a:endParaRPr lang="en-US" sz="1800" kern="120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35961" marR="35961" marT="17981" marB="17981" anchor="ctr"/>
                </a:tc>
                <a:extLst>
                  <a:ext uri="{0D108BD9-81ED-4DB2-BD59-A6C34878D82A}">
                    <a16:rowId xmlns:a16="http://schemas.microsoft.com/office/drawing/2014/main" val="1808049901"/>
                  </a:ext>
                </a:extLst>
              </a:tr>
              <a:tr h="453874">
                <a:tc>
                  <a:txBody>
                    <a:bodyPr/>
                    <a:lstStyle/>
                    <a:p>
                      <a:r>
                        <a:rPr lang="en-US" sz="1800" kern="1200" dirty="0" err="1"/>
                        <a:t>doy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35961" marR="35961" marT="17981" marB="17981" anchor="ctr"/>
                </a:tc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Day of the year (1=first day of year, 365/366=last day of the year, depending if it is a leap year)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35961" marR="35961" marT="17981" marB="17981" anchor="ctr"/>
                </a:tc>
                <a:extLst>
                  <a:ext uri="{0D108BD9-81ED-4DB2-BD59-A6C34878D82A}">
                    <a16:rowId xmlns:a16="http://schemas.microsoft.com/office/drawing/2014/main" val="488999608"/>
                  </a:ext>
                </a:extLst>
              </a:tr>
              <a:tr h="648393"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epoch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35961" marR="35961" marT="17981" marB="17981" anchor="ctr"/>
                </a:tc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Number of seconds since '1970-01-01 00:00:00 UTC', if date value. Number of seconds in an interval, if interval value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35961" marR="35961" marT="17981" marB="17981" anchor="ctr"/>
                </a:tc>
                <a:extLst>
                  <a:ext uri="{0D108BD9-81ED-4DB2-BD59-A6C34878D82A}">
                    <a16:rowId xmlns:a16="http://schemas.microsoft.com/office/drawing/2014/main" val="844648517"/>
                  </a:ext>
                </a:extLst>
              </a:tr>
              <a:tr h="339620">
                <a:tc>
                  <a:txBody>
                    <a:bodyPr/>
                    <a:lstStyle/>
                    <a:p>
                      <a:r>
                        <a:rPr lang="en-US" sz="1800" kern="1200"/>
                        <a:t>hour</a:t>
                      </a:r>
                      <a:endParaRPr lang="en-US" sz="1800" kern="120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35961" marR="35961" marT="17981" marB="17981" anchor="ctr"/>
                </a:tc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Hour (0 to 23)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35961" marR="35961" marT="17981" marB="17981" anchor="ctr"/>
                </a:tc>
                <a:extLst>
                  <a:ext uri="{0D108BD9-81ED-4DB2-BD59-A6C34878D82A}">
                    <a16:rowId xmlns:a16="http://schemas.microsoft.com/office/drawing/2014/main" val="981571491"/>
                  </a:ext>
                </a:extLst>
              </a:tr>
              <a:tr h="339620"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minute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35961" marR="35961" marT="17981" marB="17981" anchor="ctr"/>
                </a:tc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Minute (0 to 59)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35961" marR="35961" marT="17981" marB="17981" anchor="ctr"/>
                </a:tc>
                <a:extLst>
                  <a:ext uri="{0D108BD9-81ED-4DB2-BD59-A6C34878D82A}">
                    <a16:rowId xmlns:a16="http://schemas.microsoft.com/office/drawing/2014/main" val="2459461182"/>
                  </a:ext>
                </a:extLst>
              </a:tr>
              <a:tr h="453874"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month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35961" marR="35961" marT="17981" marB="17981" anchor="ctr"/>
                </a:tc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Number for the month (1 to 12), if date value. Number of months (0 to 11), if interval value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35961" marR="35961" marT="17981" marB="17981" anchor="ctr"/>
                </a:tc>
                <a:extLst>
                  <a:ext uri="{0D108BD9-81ED-4DB2-BD59-A6C34878D82A}">
                    <a16:rowId xmlns:a16="http://schemas.microsoft.com/office/drawing/2014/main" val="1370091620"/>
                  </a:ext>
                </a:extLst>
              </a:tr>
              <a:tr h="339620"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second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35961" marR="35961" marT="17981" marB="17981" anchor="ctr"/>
                </a:tc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Seconds (and fractional seconds)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35961" marR="35961" marT="17981" marB="17981" anchor="ctr"/>
                </a:tc>
                <a:extLst>
                  <a:ext uri="{0D108BD9-81ED-4DB2-BD59-A6C34878D82A}">
                    <a16:rowId xmlns:a16="http://schemas.microsoft.com/office/drawing/2014/main" val="65517993"/>
                  </a:ext>
                </a:extLst>
              </a:tr>
              <a:tr h="339620">
                <a:tc>
                  <a:txBody>
                    <a:bodyPr/>
                    <a:lstStyle/>
                    <a:p>
                      <a:r>
                        <a:rPr lang="en-US" sz="1800" kern="1200"/>
                        <a:t>year</a:t>
                      </a:r>
                      <a:endParaRPr lang="en-US" sz="1800" kern="120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35961" marR="35961" marT="17981" marB="17981" anchor="ctr"/>
                </a:tc>
                <a:tc>
                  <a:txBody>
                    <a:bodyPr/>
                    <a:lstStyle/>
                    <a:p>
                      <a:r>
                        <a:rPr lang="en-US" sz="1800" kern="1200" dirty="0"/>
                        <a:t>Year as 4-digits</a:t>
                      </a:r>
                      <a:endParaRPr lang="en-US" sz="180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35961" marR="35961" marT="17981" marB="17981" anchor="ctr"/>
                </a:tc>
                <a:extLst>
                  <a:ext uri="{0D108BD9-81ED-4DB2-BD59-A6C34878D82A}">
                    <a16:rowId xmlns:a16="http://schemas.microsoft.com/office/drawing/2014/main" val="40718270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744914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EXTRACT function extracts parts from a date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3819525" y="2854229"/>
            <a:ext cx="755203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EXTRACT(day from </a:t>
            </a:r>
            <a:r>
              <a:rPr lang="en-US" dirty="0" smtClean="0">
                <a:latin typeface="+mj-lt"/>
              </a:rPr>
              <a:t>'2014-04-25</a:t>
            </a:r>
            <a:r>
              <a:rPr lang="en-US" dirty="0">
                <a:latin typeface="+mj-lt"/>
              </a:rPr>
              <a:t>’);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EXTRACT(day from </a:t>
            </a:r>
            <a:r>
              <a:rPr lang="en-US" dirty="0" smtClean="0">
                <a:latin typeface="+mj-lt"/>
              </a:rPr>
              <a:t>'2014-04-25 </a:t>
            </a:r>
            <a:r>
              <a:rPr lang="en-US" dirty="0">
                <a:latin typeface="+mj-lt"/>
              </a:rPr>
              <a:t>08:44:21’);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EXTRACT(minute from </a:t>
            </a:r>
            <a:r>
              <a:rPr lang="en-US" dirty="0" smtClean="0">
                <a:latin typeface="+mj-lt"/>
              </a:rPr>
              <a:t>'08:44:21</a:t>
            </a:r>
            <a:r>
              <a:rPr lang="en-US" dirty="0">
                <a:latin typeface="+mj-lt"/>
              </a:rPr>
              <a:t>’);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order_line</a:t>
            </a:r>
            <a:r>
              <a:rPr lang="en-US" dirty="0">
                <a:latin typeface="+mj-lt"/>
              </a:rPr>
              <a:t>, EXTRACT(EPOCH FROM (</a:t>
            </a:r>
            <a:r>
              <a:rPr lang="en-US" dirty="0" err="1">
                <a:latin typeface="+mj-lt"/>
              </a:rPr>
              <a:t>ship_date</a:t>
            </a:r>
            <a:r>
              <a:rPr lang="en-US" dirty="0">
                <a:latin typeface="+mj-lt"/>
              </a:rPr>
              <a:t> - </a:t>
            </a:r>
            <a:r>
              <a:rPr lang="en-US" dirty="0" err="1">
                <a:latin typeface="+mj-lt"/>
              </a:rPr>
              <a:t>order_date</a:t>
            </a:r>
            <a:r>
              <a:rPr lang="en-US" dirty="0">
                <a:latin typeface="+mj-lt"/>
              </a:rPr>
              <a:t>))</a:t>
            </a:r>
          </a:p>
          <a:p>
            <a:r>
              <a:rPr lang="en-US" dirty="0">
                <a:latin typeface="+mj-lt"/>
              </a:rPr>
              <a:t>FROM sales;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56580084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4895</TotalTime>
  <Words>404</Words>
  <Application>Microsoft Office PowerPoint</Application>
  <PresentationFormat>Widescreen</PresentationFormat>
  <Paragraphs>85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Century Gothic</vt:lpstr>
      <vt:lpstr>Arial</vt:lpstr>
      <vt:lpstr>Calibri Light</vt:lpstr>
      <vt:lpstr>Template</vt:lpstr>
      <vt:lpstr>Custom Design</vt:lpstr>
      <vt:lpstr>PowerPoint Presentation</vt:lpstr>
      <vt:lpstr>CURRENT DATE &amp; TIME</vt:lpstr>
      <vt:lpstr>CURRENT DATE &amp; TIME</vt:lpstr>
      <vt:lpstr>AGE</vt:lpstr>
      <vt:lpstr>AGE</vt:lpstr>
      <vt:lpstr>EXTRACT</vt:lpstr>
      <vt:lpstr>EXTRACT</vt:lpstr>
      <vt:lpstr>EXTRACT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129</cp:revision>
  <dcterms:created xsi:type="dcterms:W3CDTF">2018-09-26T08:50:40Z</dcterms:created>
  <dcterms:modified xsi:type="dcterms:W3CDTF">2018-12-27T09:23:54Z</dcterms:modified>
</cp:coreProperties>
</file>